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85" r:id="rId9"/>
    <p:sldId id="293" r:id="rId1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B92D14"/>
    <a:srgbClr val="35759D"/>
    <a:srgbClr val="35B19D"/>
    <a:srgbClr val="9C6834"/>
    <a:srgbClr val="5F5F5F"/>
    <a:srgbClr val="CDF5FF"/>
    <a:srgbClr val="B4F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82" autoAdjust="0"/>
    <p:restoredTop sz="95596" autoAdjust="0"/>
  </p:normalViewPr>
  <p:slideViewPr>
    <p:cSldViewPr>
      <p:cViewPr>
        <p:scale>
          <a:sx n="80" d="100"/>
          <a:sy n="80" d="100"/>
        </p:scale>
        <p:origin x="-1104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DC83DA-B953-48FB-B90B-7EE3FA8933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72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B8BF06-1090-40E5-9D40-2DCA04FA58EA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45912D-3BDB-4A4F-91C4-43B8BA28FC00}" type="slidenum">
              <a:rPr lang="en-US"/>
              <a:pPr/>
              <a:t>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B8BF06-1090-40E5-9D40-2DCA04FA58EA}" type="slidenum">
              <a:rPr lang="en-US"/>
              <a:pPr/>
              <a:t>9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1066800"/>
            <a:ext cx="7315200" cy="312420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</a:t>
            </a:r>
            <a:br>
              <a:rPr lang="ru-RU" sz="40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первичной профсоюзной организации</a:t>
            </a:r>
            <a:br>
              <a:rPr lang="ru-RU" sz="4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ГБОУ СОШ №9 «ЦО» </a:t>
            </a:r>
            <a:br>
              <a:rPr lang="ru-RU" sz="4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 проделанной </a:t>
            </a:r>
            <a:r>
              <a:rPr lang="ru-RU" sz="4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работе</a:t>
            </a:r>
            <a:br>
              <a:rPr lang="ru-RU" sz="4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4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г. </a:t>
            </a:r>
            <a:br>
              <a:rPr lang="ru-RU" sz="4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000" b="1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243012" y="5334000"/>
            <a:ext cx="5843587" cy="121920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Октябрьск </a:t>
            </a:r>
          </a:p>
          <a:p>
            <a:pPr algn="ctr"/>
            <a:r>
              <a:rPr lang="ru-RU" sz="2000" b="1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2019 год</a:t>
            </a:r>
            <a:endParaRPr lang="ru-RU" sz="2300" b="1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533401"/>
            <a:ext cx="7315200" cy="99060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ОБЩИЕ ПОЛОЖЕНИЯ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7413" name="Rectangle 5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315200" cy="4572000"/>
          </a:xfrm>
        </p:spPr>
        <p:txBody>
          <a:bodyPr/>
          <a:lstStyle/>
          <a:p>
            <a:r>
              <a:rPr lang="ru-RU" sz="2000" b="1" i="1" dirty="0" smtClean="0">
                <a:solidFill>
                  <a:schemeClr val="accent4">
                    <a:lumMod val="10000"/>
                  </a:schemeClr>
                </a:solidFill>
              </a:rPr>
              <a:t>На 01.12.2019 год профсоюзная организация ГБОУ СОШ№9 насчитывает 49 человек, что составляет </a:t>
            </a:r>
            <a:r>
              <a:rPr lang="ru-RU" sz="2000" b="1" i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accent4">
                    <a:lumMod val="10000"/>
                  </a:schemeClr>
                </a:solidFill>
              </a:rPr>
              <a:t>96% от общего количества работающих в ОУ.</a:t>
            </a:r>
          </a:p>
          <a:p>
            <a:pPr>
              <a:lnSpc>
                <a:spcPct val="80000"/>
              </a:lnSpc>
            </a:pPr>
            <a:endParaRPr lang="ru-RU" sz="2000" b="1" i="1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ru-RU" sz="1800" b="1" i="1" dirty="0" smtClean="0">
                <a:solidFill>
                  <a:schemeClr val="accent5">
                    <a:lumMod val="10000"/>
                  </a:schemeClr>
                </a:solidFill>
              </a:rPr>
              <a:t>3 сентября 2018года </a:t>
            </a:r>
            <a:r>
              <a:rPr lang="ru-RU" sz="1800" b="1" i="1" dirty="0" smtClean="0">
                <a:solidFill>
                  <a:schemeClr val="accent5">
                    <a:lumMod val="10000"/>
                  </a:schemeClr>
                </a:solidFill>
              </a:rPr>
              <a:t>между администрацией школы  и первичной профсоюзной организацией был заключен  на три года Коллективный договор (</a:t>
            </a:r>
            <a:r>
              <a:rPr lang="ru-RU" sz="1800" b="1" i="1" u="sng" dirty="0" smtClean="0">
                <a:solidFill>
                  <a:schemeClr val="accent5">
                    <a:lumMod val="10000"/>
                  </a:schemeClr>
                </a:solidFill>
              </a:rPr>
              <a:t>регистрационный номер </a:t>
            </a:r>
            <a:r>
              <a:rPr lang="ru-RU" sz="1800" b="1" i="1" u="sng" dirty="0" smtClean="0">
                <a:solidFill>
                  <a:schemeClr val="accent5">
                    <a:lumMod val="10000"/>
                  </a:schemeClr>
                </a:solidFill>
              </a:rPr>
              <a:t>08632018</a:t>
            </a:r>
            <a:r>
              <a:rPr lang="ru-RU" sz="1800" b="1" i="1" u="sng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ru-RU" sz="1800" b="1" i="1" u="sng" dirty="0" smtClean="0">
                <a:solidFill>
                  <a:schemeClr val="accent5">
                    <a:lumMod val="10000"/>
                  </a:schemeClr>
                </a:solidFill>
              </a:rPr>
              <a:t>от </a:t>
            </a:r>
            <a:r>
              <a:rPr lang="ru-RU" sz="1800" b="1" i="1" u="sng" dirty="0" smtClean="0">
                <a:solidFill>
                  <a:schemeClr val="accent5">
                    <a:lumMod val="10000"/>
                  </a:schemeClr>
                </a:solidFill>
              </a:rPr>
              <a:t>12.12.</a:t>
            </a:r>
            <a:r>
              <a:rPr lang="ru-RU" sz="1800" b="1" i="1" u="sng" dirty="0" smtClean="0">
                <a:solidFill>
                  <a:schemeClr val="accent5">
                    <a:lumMod val="10000"/>
                  </a:schemeClr>
                </a:solidFill>
              </a:rPr>
              <a:t>2018 года</a:t>
            </a:r>
            <a:r>
              <a:rPr lang="ru-RU" sz="1800" b="1" i="1" dirty="0" smtClean="0">
                <a:solidFill>
                  <a:schemeClr val="accent5">
                    <a:lumMod val="10000"/>
                  </a:schemeClr>
                </a:solidFill>
              </a:rPr>
              <a:t>), являющийся основным правовым документом деятельности первичной профсоюзной организации.  В Коллективном  договоре четко прослеживается функция профсоюза как защитника прав членов профсоюза, а это и соблюдение норм трудового законодательства, и оплата труда, и аттестация педагогических работников, и охрана труда, и решение социально-бытовых вопросов. </a:t>
            </a:r>
            <a:endParaRPr lang="ru-RU" sz="1800" b="1" i="1" dirty="0">
              <a:solidFill>
                <a:schemeClr val="accent5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chemeClr val="accent4">
                    <a:lumMod val="10000"/>
                  </a:schemeClr>
                </a:solidFill>
              </a:rPr>
              <a:t>Главная цель работы профсоюзной организации</a:t>
            </a:r>
            <a:endParaRPr lang="ru-RU" sz="3200" b="1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667000"/>
            <a:ext cx="7315200" cy="3886200"/>
          </a:xfrm>
        </p:spPr>
        <p:txBody>
          <a:bodyPr/>
          <a:lstStyle/>
          <a:p>
            <a:pPr>
              <a:buNone/>
            </a:pPr>
            <a:r>
              <a:rPr lang="ru-RU" sz="2800" u="sng" dirty="0" smtClean="0">
                <a:solidFill>
                  <a:schemeClr val="accent4">
                    <a:lumMod val="10000"/>
                  </a:schemeClr>
                </a:solidFill>
              </a:rPr>
              <a:t>Защита</a:t>
            </a:r>
          </a:p>
          <a:p>
            <a:r>
              <a:rPr lang="ru-RU" sz="2800" b="1" i="1" dirty="0" smtClean="0">
                <a:solidFill>
                  <a:schemeClr val="accent4">
                    <a:lumMod val="10000"/>
                  </a:schemeClr>
                </a:solidFill>
              </a:rPr>
              <a:t>профессиональных прав</a:t>
            </a:r>
          </a:p>
          <a:p>
            <a:r>
              <a:rPr lang="ru-RU" sz="2800" b="1" i="1" dirty="0" smtClean="0">
                <a:solidFill>
                  <a:schemeClr val="accent4">
                    <a:lumMod val="10000"/>
                  </a:schemeClr>
                </a:solidFill>
              </a:rPr>
              <a:t> трудовых прав</a:t>
            </a:r>
          </a:p>
          <a:p>
            <a:r>
              <a:rPr lang="ru-RU" sz="2800" b="1" i="1" dirty="0" smtClean="0">
                <a:solidFill>
                  <a:schemeClr val="accent4">
                    <a:lumMod val="10000"/>
                  </a:schemeClr>
                </a:solidFill>
              </a:rPr>
              <a:t> социально-экономических прав </a:t>
            </a:r>
          </a:p>
          <a:p>
            <a:r>
              <a:rPr lang="ru-RU" sz="2800" b="1" i="1" dirty="0" smtClean="0">
                <a:solidFill>
                  <a:schemeClr val="accent4">
                    <a:lumMod val="10000"/>
                  </a:schemeClr>
                </a:solidFill>
              </a:rPr>
              <a:t> законных интересов своих членов и всего трудового коллектива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129540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4">
                    <a:lumMod val="1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4">
                    <a:lumMod val="10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10000"/>
                  </a:schemeClr>
                </a:solidFill>
              </a:rPr>
              <a:t>В 2019 году перед профсоюзным комитетом ставились и решались следующие задачи: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981200"/>
            <a:ext cx="7315200" cy="4648200"/>
          </a:xfrm>
        </p:spPr>
        <p:txBody>
          <a:bodyPr/>
          <a:lstStyle/>
          <a:p>
            <a:r>
              <a:rPr lang="ru-RU" sz="1800" b="1" i="1" dirty="0" smtClean="0">
                <a:solidFill>
                  <a:schemeClr val="accent4">
                    <a:lumMod val="10000"/>
                  </a:schemeClr>
                </a:solidFill>
              </a:rPr>
              <a:t>Мотивация сотрудников к вступлению в Профсоюзную организацию </a:t>
            </a:r>
            <a:r>
              <a:rPr lang="ru-RU" sz="1800" b="1" i="1" dirty="0">
                <a:solidFill>
                  <a:schemeClr val="accent4">
                    <a:lumMod val="10000"/>
                  </a:schemeClr>
                </a:solidFill>
              </a:rPr>
              <a:t>ш</a:t>
            </a:r>
            <a:r>
              <a:rPr lang="ru-RU" sz="1800" b="1" i="1" dirty="0" smtClean="0">
                <a:solidFill>
                  <a:schemeClr val="accent4">
                    <a:lumMod val="10000"/>
                  </a:schemeClr>
                </a:solidFill>
              </a:rPr>
              <a:t>колы</a:t>
            </a:r>
          </a:p>
          <a:p>
            <a:r>
              <a:rPr lang="ru-RU" sz="1800" b="1" i="1" dirty="0" smtClean="0">
                <a:solidFill>
                  <a:schemeClr val="accent4">
                    <a:lumMod val="10000"/>
                  </a:schemeClr>
                </a:solidFill>
              </a:rPr>
              <a:t>формирование единого корпоративного коллектива в образовательной организации, укрепление профессиональной солидарности;</a:t>
            </a:r>
          </a:p>
          <a:p>
            <a:r>
              <a:rPr lang="ru-RU" sz="1800" b="1" i="1" dirty="0" smtClean="0">
                <a:solidFill>
                  <a:schemeClr val="accent4">
                    <a:lumMod val="10000"/>
                  </a:schemeClr>
                </a:solidFill>
              </a:rPr>
              <a:t>достижение благоприятных условий труда членов профсоюза  и всех сотрудников;</a:t>
            </a:r>
          </a:p>
          <a:p>
            <a:r>
              <a:rPr lang="ru-RU" sz="1800" b="1" i="1" dirty="0" smtClean="0">
                <a:solidFill>
                  <a:schemeClr val="accent4">
                    <a:lumMod val="10000"/>
                  </a:schemeClr>
                </a:solidFill>
              </a:rPr>
              <a:t>- осуществление контроля  за выполнением Коллективного договора;</a:t>
            </a:r>
          </a:p>
          <a:p>
            <a:r>
              <a:rPr lang="ru-RU" sz="1800" b="1" i="1" dirty="0" smtClean="0">
                <a:solidFill>
                  <a:schemeClr val="accent4">
                    <a:lumMod val="10000"/>
                  </a:schemeClr>
                </a:solidFill>
              </a:rPr>
              <a:t>- творческий подход в работе с молодыми педагогами путем трансляции знаний, опыта, гражданской позиции педагогов-наставников;</a:t>
            </a:r>
          </a:p>
          <a:p>
            <a:r>
              <a:rPr lang="ru-RU" sz="1800" b="1" i="1" dirty="0" smtClean="0">
                <a:solidFill>
                  <a:schemeClr val="accent4">
                    <a:lumMod val="10000"/>
                  </a:schemeClr>
                </a:solidFill>
              </a:rPr>
              <a:t>- активизация работы с ветеранами педагогического труда;</a:t>
            </a:r>
          </a:p>
          <a:p>
            <a:endParaRPr lang="ru-RU" sz="2000" b="1" i="1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4">
                    <a:lumMod val="10000"/>
                  </a:schemeClr>
                </a:solidFill>
              </a:rPr>
              <a:t>Итоги работы</a:t>
            </a:r>
            <a:endParaRPr lang="ru-RU" b="1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667000"/>
            <a:ext cx="7315200" cy="3352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i="1" dirty="0" smtClean="0">
                <a:solidFill>
                  <a:schemeClr val="accent4">
                    <a:lumMod val="10000"/>
                  </a:schemeClr>
                </a:solidFill>
              </a:rPr>
              <a:t>В 2019 году было проведено </a:t>
            </a:r>
            <a:r>
              <a:rPr lang="ru-RU" sz="2800" b="1" i="1" dirty="0" smtClean="0">
                <a:solidFill>
                  <a:schemeClr val="accent4">
                    <a:lumMod val="10000"/>
                  </a:schemeClr>
                </a:solidFill>
              </a:rPr>
              <a:t>восемь </a:t>
            </a:r>
            <a:r>
              <a:rPr lang="ru-RU" sz="2800" b="1" i="1" dirty="0" smtClean="0">
                <a:solidFill>
                  <a:schemeClr val="accent4">
                    <a:lumMod val="10000"/>
                  </a:schemeClr>
                </a:solidFill>
              </a:rPr>
              <a:t>заседаний </a:t>
            </a:r>
            <a:r>
              <a:rPr lang="ru-RU" sz="2800" b="1" i="1" dirty="0" smtClean="0">
                <a:solidFill>
                  <a:schemeClr val="accent4">
                    <a:lumMod val="10000"/>
                  </a:schemeClr>
                </a:solidFill>
              </a:rPr>
              <a:t>профсоюзного комитета.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chemeClr val="accent4">
                    <a:lumMod val="10000"/>
                  </a:schemeClr>
                </a:solidFill>
              </a:rPr>
              <a:t>Заслушаны и обсуждены следующие вопросы: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</a:rPr>
              <a:t>подведение итогов работы профсоюзного комитета за 2019 год, определены направления работы на 2020год;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</a:rPr>
              <a:t>вопросы охраны труда;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</a:rPr>
              <a:t>организация работы с молодыми педагогами и ветеранами труда;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</a:rPr>
              <a:t>участие членов профсоюза в фестивалях, конкурсах, демонстрациях;</a:t>
            </a:r>
          </a:p>
          <a:p>
            <a:pPr marL="457200" indent="-457200">
              <a:buFontTx/>
              <a:buAutoNum type="arabicPeriod"/>
            </a:pP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</a:rPr>
              <a:t>организация совместной деятельности профкома и Управляющего Совета;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</a:rPr>
              <a:t>о проведении летней оздоровительной кампании 2019.</a:t>
            </a:r>
          </a:p>
          <a:p>
            <a:pPr marL="457200" indent="-457200">
              <a:buAutoNum type="arabicPeriod"/>
            </a:pPr>
            <a:endParaRPr lang="ru-RU" sz="2000" dirty="0" smtClean="0"/>
          </a:p>
          <a:p>
            <a:pPr marL="457200" indent="-457200">
              <a:buAutoNum type="arabicPeriod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315200" cy="11430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accent4">
                    <a:lumMod val="10000"/>
                  </a:schemeClr>
                </a:solidFill>
              </a:rPr>
              <a:t>Заслушаны и обсуждены следующие вопросы: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981200"/>
            <a:ext cx="7315200" cy="4648200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</a:rPr>
              <a:t>7. о проведении мероприятий в рамках новогодней кампании 2019;</a:t>
            </a:r>
          </a:p>
          <a:p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</a:rPr>
              <a:t>8. рассмотрение портфолио коллег по стимулирующим выплатам </a:t>
            </a:r>
            <a:r>
              <a:rPr lang="ru-RU" sz="2000" dirty="0" err="1" smtClean="0">
                <a:solidFill>
                  <a:schemeClr val="accent4">
                    <a:lumMod val="10000"/>
                  </a:schemeClr>
                </a:solidFill>
              </a:rPr>
              <a:t>пед.работникам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</a:rPr>
              <a:t>;</a:t>
            </a:r>
            <a:endParaRPr lang="ru-RU" sz="20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</a:rPr>
              <a:t>9. рассмотрение заявлений о вступлении в ППО;</a:t>
            </a:r>
          </a:p>
          <a:p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</a:rPr>
              <a:t>10. оказание материальной помощи членам профсоюза;</a:t>
            </a:r>
          </a:p>
          <a:p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</a:rPr>
              <a:t>11. планирование и утверждение годового плана работы профкома, организация работы профсоюзных комиссий;</a:t>
            </a:r>
          </a:p>
          <a:p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</a:rPr>
              <a:t>12. согласование графика очередных отпусков сотрудников;</a:t>
            </a:r>
          </a:p>
          <a:p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</a:rPr>
              <a:t>13. создание комиссии по работе над проектом Коллективного договора 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</a:rPr>
              <a:t>ш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</a:rPr>
              <a:t>колы  на </a:t>
            </a: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2022-2025г</a:t>
            </a: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.</a:t>
            </a:r>
            <a:endParaRPr lang="ru-RU" sz="2000" dirty="0">
              <a:solidFill>
                <a:schemeClr val="accent5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8021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Систематически члены профсоюзного комитета 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участвовали во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внутришкольных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мероприятиях: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4953000"/>
          </a:xfrm>
        </p:spPr>
        <p:txBody>
          <a:bodyPr/>
          <a:lstStyle/>
          <a:p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</a:rPr>
              <a:t>- в разработке и утверждении локальных актов, положений о работе школы; </a:t>
            </a:r>
          </a:p>
          <a:p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</a:rPr>
              <a:t>- в  разработке  положений о системе оплаты труда; </a:t>
            </a:r>
          </a:p>
          <a:p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</a:rPr>
              <a:t>- о награждениях сотрудников;</a:t>
            </a:r>
          </a:p>
          <a:p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</a:rPr>
              <a:t>- в тарификации учителей на следующий учебный год;</a:t>
            </a:r>
          </a:p>
          <a:p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</a:rPr>
              <a:t>- в работе Управляющего Совета школы;</a:t>
            </a:r>
          </a:p>
          <a:p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</a:rPr>
              <a:t>- в работе конфликтных комиссий.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609600"/>
            <a:ext cx="7315200" cy="4953000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r>
              <a:rPr lang="ru-RU" sz="400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*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-24">
  <a:themeElements>
    <a:clrScheme name="powerpoint-template-24 1">
      <a:dk1>
        <a:srgbClr val="4D4D4D"/>
      </a:dk1>
      <a:lt1>
        <a:srgbClr val="FFFFFF"/>
      </a:lt1>
      <a:dk2>
        <a:srgbClr val="4D4D4D"/>
      </a:dk2>
      <a:lt2>
        <a:srgbClr val="CC0000"/>
      </a:lt2>
      <a:accent1>
        <a:srgbClr val="FF9933"/>
      </a:accent1>
      <a:accent2>
        <a:srgbClr val="009900"/>
      </a:accent2>
      <a:accent3>
        <a:srgbClr val="FFFFFF"/>
      </a:accent3>
      <a:accent4>
        <a:srgbClr val="404040"/>
      </a:accent4>
      <a:accent5>
        <a:srgbClr val="FFCAAD"/>
      </a:accent5>
      <a:accent6>
        <a:srgbClr val="008A00"/>
      </a:accent6>
      <a:hlink>
        <a:srgbClr val="3366FF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8C8783"/>
        </a:lt2>
        <a:accent1>
          <a:srgbClr val="A39C97"/>
        </a:accent1>
        <a:accent2>
          <a:srgbClr val="B9B1AB"/>
        </a:accent2>
        <a:accent3>
          <a:srgbClr val="FFFFFF"/>
        </a:accent3>
        <a:accent4>
          <a:srgbClr val="404040"/>
        </a:accent4>
        <a:accent5>
          <a:srgbClr val="CECBC9"/>
        </a:accent5>
        <a:accent6>
          <a:srgbClr val="A7A09B"/>
        </a:accent6>
        <a:hlink>
          <a:srgbClr val="F8291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C99565"/>
        </a:lt2>
        <a:accent1>
          <a:srgbClr val="D1A57D"/>
        </a:accent1>
        <a:accent2>
          <a:srgbClr val="E8B688"/>
        </a:accent2>
        <a:accent3>
          <a:srgbClr val="FFFFFF"/>
        </a:accent3>
        <a:accent4>
          <a:srgbClr val="404040"/>
        </a:accent4>
        <a:accent5>
          <a:srgbClr val="E5CFBF"/>
        </a:accent5>
        <a:accent6>
          <a:srgbClr val="D2A57B"/>
        </a:accent6>
        <a:hlink>
          <a:srgbClr val="FFB20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79B904"/>
        </a:lt2>
        <a:accent1>
          <a:srgbClr val="92D707"/>
        </a:accent1>
        <a:accent2>
          <a:srgbClr val="ADCF4D"/>
        </a:accent2>
        <a:accent3>
          <a:srgbClr val="FFFFFF"/>
        </a:accent3>
        <a:accent4>
          <a:srgbClr val="404040"/>
        </a:accent4>
        <a:accent5>
          <a:srgbClr val="C7E8AA"/>
        </a:accent5>
        <a:accent6>
          <a:srgbClr val="9CBB45"/>
        </a:accent6>
        <a:hlink>
          <a:srgbClr val="FFA50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4D4D4D"/>
        </a:dk1>
        <a:lt1>
          <a:srgbClr val="FFFFFF"/>
        </a:lt1>
        <a:dk2>
          <a:srgbClr val="4D4D4D"/>
        </a:dk2>
        <a:lt2>
          <a:srgbClr val="0090FF"/>
        </a:lt2>
        <a:accent1>
          <a:srgbClr val="29ADFF"/>
        </a:accent1>
        <a:accent2>
          <a:srgbClr val="33CEFF"/>
        </a:accent2>
        <a:accent3>
          <a:srgbClr val="FFFFFF"/>
        </a:accent3>
        <a:accent4>
          <a:srgbClr val="404040"/>
        </a:accent4>
        <a:accent5>
          <a:srgbClr val="ACD3FF"/>
        </a:accent5>
        <a:accent6>
          <a:srgbClr val="2DBAE7"/>
        </a:accent6>
        <a:hlink>
          <a:srgbClr val="5CE52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4D4D4D"/>
        </a:dk1>
        <a:lt1>
          <a:srgbClr val="FFFFFF"/>
        </a:lt1>
        <a:dk2>
          <a:srgbClr val="4D4D4D"/>
        </a:dk2>
        <a:lt2>
          <a:srgbClr val="0090FF"/>
        </a:lt2>
        <a:accent1>
          <a:srgbClr val="29ADFF"/>
        </a:accent1>
        <a:accent2>
          <a:srgbClr val="33CEFF"/>
        </a:accent2>
        <a:accent3>
          <a:srgbClr val="FFFFFF"/>
        </a:accent3>
        <a:accent4>
          <a:srgbClr val="404040"/>
        </a:accent4>
        <a:accent5>
          <a:srgbClr val="ACD3FF"/>
        </a:accent5>
        <a:accent6>
          <a:srgbClr val="2DBAE7"/>
        </a:accent6>
        <a:hlink>
          <a:srgbClr val="5CE52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4D4D4D"/>
        </a:dk1>
        <a:lt1>
          <a:srgbClr val="FFFFFF"/>
        </a:lt1>
        <a:dk2>
          <a:srgbClr val="4D4D4D"/>
        </a:dk2>
        <a:lt2>
          <a:srgbClr val="3175FD"/>
        </a:lt2>
        <a:accent1>
          <a:srgbClr val="31A4FF"/>
        </a:accent1>
        <a:accent2>
          <a:srgbClr val="1DC9FF"/>
        </a:accent2>
        <a:accent3>
          <a:srgbClr val="FFFFFF"/>
        </a:accent3>
        <a:accent4>
          <a:srgbClr val="404040"/>
        </a:accent4>
        <a:accent5>
          <a:srgbClr val="ADCFFF"/>
        </a:accent5>
        <a:accent6>
          <a:srgbClr val="19B6E7"/>
        </a:accent6>
        <a:hlink>
          <a:srgbClr val="24DFE8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997</TotalTime>
  <Words>366</Words>
  <Application>Microsoft Office PowerPoint</Application>
  <PresentationFormat>Экран (4:3)</PresentationFormat>
  <Paragraphs>49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powerpoint-template-24</vt:lpstr>
      <vt:lpstr>    Отчет   первичной профсоюзной организации  ГБОУ СОШ №9 «ЦО»    о проделанной работе  за 2019 г.      </vt:lpstr>
      <vt:lpstr>ОБЩИЕ ПОЛОЖЕНИЯ</vt:lpstr>
      <vt:lpstr>Главная цель работы профсоюзной организации</vt:lpstr>
      <vt:lpstr> В 2019 году перед профсоюзным комитетом ставились и решались следующие задачи: </vt:lpstr>
      <vt:lpstr>Итоги работы</vt:lpstr>
      <vt:lpstr>Заслушаны и обсуждены следующие вопросы: </vt:lpstr>
      <vt:lpstr>Заслушаны и обсуждены следующие вопросы:</vt:lpstr>
      <vt:lpstr>Систематически члены профсоюзного комитета  участвовали во внутришкольных мероприятиях:</vt:lpstr>
      <vt:lpstr>Спасибо за внимание!  </vt:lpstr>
    </vt:vector>
  </TitlesOfParts>
  <Company>Templates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SmileTemplates.com</dc:creator>
  <cp:lastModifiedBy>User</cp:lastModifiedBy>
  <cp:revision>114</cp:revision>
  <dcterms:created xsi:type="dcterms:W3CDTF">2007-04-02T02:11:51Z</dcterms:created>
  <dcterms:modified xsi:type="dcterms:W3CDTF">2020-02-26T12:21:27Z</dcterms:modified>
</cp:coreProperties>
</file>